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9144000" cy="5143500" type="screen16x9"/>
  <p:notesSz cx="6858000" cy="9144000"/>
  <p:embeddedFontLst>
    <p:embeddedFont>
      <p:font typeface="Lato" panose="020F0502020204030203" pitchFamily="34" charset="0"/>
      <p:regular r:id="rId38"/>
      <p:bold r:id="rId39"/>
      <p:italic r:id="rId40"/>
      <p:boldItalic r:id="rId41"/>
    </p:embeddedFont>
    <p:embeddedFont>
      <p:font typeface="Montserrat" panose="00000500000000000000" pitchFamily="2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gif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Austin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9d288e801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9d288e801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9d288e801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9d288e801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9d288e801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9d288e801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a24f0f204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a24f0f204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BDUB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9cc261dbd0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9cc261dbd0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2c7b84a0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2c7b84a0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a0178acc0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a0178acc0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2c7b84a0c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2c7b84a0c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9cc261dbd0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9cc261dbd0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9cc261dbd0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9cc261dbd0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9f1572319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9f1572319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effort seeks to dismantle the stigma around active transportation and work toward a broader mobility system that works for all.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9d288e801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9d288e801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9cc261dbd0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9cc261dbd0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9cc261dbd0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9cc261dbd0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62c7b84a0c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62c7b84a0c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62c7b84a0c_2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62c7b84a0c_2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62c7b84a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62c7b84a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a19ae46095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a19ae46095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BDUB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62be28d7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62be28d7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a18ddda05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a18ddda05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a19ae4609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a19ae4609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9f1572319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9f1572319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Austin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a19ae4609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a19ae4609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a18ddda05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a18ddda05e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a19ae4609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a19ae4609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a19ae46095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2a19ae46095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9d288e801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9d288e801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9cc261dbd0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29cc261dbd0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9cc261dbd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9cc261dbd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BDUB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9cc261dbd0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9cc261dbd0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9cc261dbd0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9cc261dbd0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BDUB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9cc261dbd0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9cc261dbd0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BDUB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9cc261dbd0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9cc261dbd0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BDUB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cc261dbd0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9cc261dbd0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BDUB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gi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391475" y="1498275"/>
            <a:ext cx="47829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Kalamazoo Route Planner</a:t>
            </a: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511575"/>
            <a:ext cx="3470700" cy="12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Client: Modeshift Kalamazoo - Dustin Black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Members: Austin Miller, Bjarne Wilken, Christian  Fuentes, Matthew Phillips, Mike Henke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00"/>
              <a:t>Clear Button</a:t>
            </a:r>
            <a:endParaRPr sz="2600"/>
          </a:p>
        </p:txBody>
      </p:sp>
      <p:sp>
        <p:nvSpPr>
          <p:cNvPr id="203" name="Google Shape;203;p22"/>
          <p:cNvSpPr txBox="1">
            <a:spLocks noGrp="1"/>
          </p:cNvSpPr>
          <p:nvPr>
            <p:ph type="body" idx="1"/>
          </p:nvPr>
        </p:nvSpPr>
        <p:spPr>
          <a:xfrm>
            <a:off x="1297500" y="1516550"/>
            <a:ext cx="7038900" cy="4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Clears all routes, markers, and deselects all amenities.</a:t>
            </a:r>
            <a:endParaRPr sz="1600"/>
          </a:p>
        </p:txBody>
      </p:sp>
      <p:sp>
        <p:nvSpPr>
          <p:cNvPr id="204" name="Google Shape;204;p22"/>
          <p:cNvSpPr txBox="1"/>
          <p:nvPr/>
        </p:nvSpPr>
        <p:spPr>
          <a:xfrm>
            <a:off x="1624650" y="1989050"/>
            <a:ext cx="10929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Before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6527725" y="2032625"/>
            <a:ext cx="7578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After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3">
            <a:alphaModFix/>
          </a:blip>
          <a:srcRect l="768" r="768"/>
          <a:stretch/>
        </p:blipFill>
        <p:spPr>
          <a:xfrm>
            <a:off x="267174" y="2455275"/>
            <a:ext cx="3807850" cy="183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0450" y="2455275"/>
            <a:ext cx="4252350" cy="183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8" name="Google Shape;208;p22"/>
          <p:cNvCxnSpPr>
            <a:stCxn id="206" idx="3"/>
            <a:endCxn id="207" idx="1"/>
          </p:cNvCxnSpPr>
          <p:nvPr/>
        </p:nvCxnSpPr>
        <p:spPr>
          <a:xfrm>
            <a:off x="4075024" y="3375225"/>
            <a:ext cx="7053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09" name="Google Shape;20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32875" y="896262"/>
            <a:ext cx="2152650" cy="46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About and Help Pages</a:t>
            </a:r>
            <a:endParaRPr sz="2600"/>
          </a:p>
        </p:txBody>
      </p:sp>
      <p:sp>
        <p:nvSpPr>
          <p:cNvPr id="215" name="Google Shape;215;p23"/>
          <p:cNvSpPr txBox="1">
            <a:spLocks noGrp="1"/>
          </p:cNvSpPr>
          <p:nvPr>
            <p:ph type="body" idx="1"/>
          </p:nvPr>
        </p:nvSpPr>
        <p:spPr>
          <a:xfrm>
            <a:off x="1297500" y="1307850"/>
            <a:ext cx="7038900" cy="7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help page explains about how to use the page, and the about page explains about the people, us, and organizations who are affiliated with the project</a:t>
            </a:r>
            <a:endParaRPr/>
          </a:p>
        </p:txBody>
      </p:sp>
      <p:sp>
        <p:nvSpPr>
          <p:cNvPr id="216" name="Google Shape;216;p23"/>
          <p:cNvSpPr txBox="1"/>
          <p:nvPr/>
        </p:nvSpPr>
        <p:spPr>
          <a:xfrm>
            <a:off x="1805825" y="2017050"/>
            <a:ext cx="10854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Help page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3"/>
          <p:cNvSpPr txBox="1"/>
          <p:nvPr/>
        </p:nvSpPr>
        <p:spPr>
          <a:xfrm>
            <a:off x="6054550" y="2056950"/>
            <a:ext cx="10854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About page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8" name="Google Shape;218;p23"/>
          <p:cNvPicPr preferRelativeResize="0"/>
          <p:nvPr/>
        </p:nvPicPr>
        <p:blipFill rotWithShape="1">
          <a:blip r:embed="rId3">
            <a:alphaModFix/>
          </a:blip>
          <a:srcRect t="49" b="59"/>
          <a:stretch/>
        </p:blipFill>
        <p:spPr>
          <a:xfrm>
            <a:off x="356275" y="2468850"/>
            <a:ext cx="3984500" cy="20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5000" y="2489017"/>
            <a:ext cx="3984501" cy="2057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Displaying the map to the user</a:t>
            </a:r>
            <a:endParaRPr sz="2800"/>
          </a:p>
        </p:txBody>
      </p:sp>
      <p:sp>
        <p:nvSpPr>
          <p:cNvPr id="225" name="Google Shape;225;p24"/>
          <p:cNvSpPr txBox="1">
            <a:spLocks noGrp="1"/>
          </p:cNvSpPr>
          <p:nvPr>
            <p:ph type="body" idx="1"/>
          </p:nvPr>
        </p:nvSpPr>
        <p:spPr>
          <a:xfrm>
            <a:off x="1297500" y="10492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Utilized the JavaScript library Leaflet to display the map and place markers/amenities/route on the map.</a:t>
            </a:r>
            <a:endParaRPr/>
          </a:p>
        </p:txBody>
      </p:sp>
      <p:pic>
        <p:nvPicPr>
          <p:cNvPr id="226" name="Google Shape;2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9688" y="1814075"/>
            <a:ext cx="4584624" cy="28616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5"/>
          <p:cNvSpPr txBox="1">
            <a:spLocks noGrp="1"/>
          </p:cNvSpPr>
          <p:nvPr>
            <p:ph type="title"/>
          </p:nvPr>
        </p:nvSpPr>
        <p:spPr>
          <a:xfrm>
            <a:off x="2413650" y="976650"/>
            <a:ext cx="2398200" cy="815100"/>
          </a:xfrm>
          <a:prstGeom prst="rect">
            <a:avLst/>
          </a:prstGeom>
          <a:solidFill>
            <a:srgbClr val="F1EFE9"/>
          </a:solidFill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Backend</a:t>
            </a:r>
            <a:endParaRPr sz="4200" b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Flask</a:t>
            </a:r>
            <a:endParaRPr sz="2600"/>
          </a:p>
        </p:txBody>
      </p:sp>
      <p:sp>
        <p:nvSpPr>
          <p:cNvPr id="238" name="Google Shape;238;p2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0957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Flask is a micro web framework written in Python. It has no database abstraction layer, form validation, or any other components where pre-existing third-party libraries provide common functions.</a:t>
            </a:r>
            <a:endParaRPr sz="1600"/>
          </a:p>
        </p:txBody>
      </p:sp>
      <p:pic>
        <p:nvPicPr>
          <p:cNvPr id="239" name="Google Shape;2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8175" y="1307850"/>
            <a:ext cx="4685824" cy="317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Flask</a:t>
            </a:r>
            <a:endParaRPr sz="2600"/>
          </a:p>
        </p:txBody>
      </p:sp>
      <p:sp>
        <p:nvSpPr>
          <p:cNvPr id="245" name="Google Shape;245;p2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6223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highlight>
                  <a:schemeClr val="dk1"/>
                </a:highlight>
              </a:rPr>
              <a:t>Advantages of Flask​</a:t>
            </a:r>
            <a:endParaRPr sz="1800">
              <a:highlight>
                <a:schemeClr val="dk1"/>
              </a:highlight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" sz="1800">
                <a:highlight>
                  <a:schemeClr val="dk1"/>
                </a:highlight>
              </a:rPr>
              <a:t>Lightweight​</a:t>
            </a:r>
            <a:endParaRPr sz="1800">
              <a:highlight>
                <a:schemeClr val="dk1"/>
              </a:highlight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■"/>
            </a:pPr>
            <a:r>
              <a:rPr lang="en" sz="1800">
                <a:highlight>
                  <a:schemeClr val="dk1"/>
                </a:highlight>
              </a:rPr>
              <a:t>Doesn't depend on external libraries​</a:t>
            </a:r>
            <a:endParaRPr sz="1800">
              <a:highlight>
                <a:schemeClr val="dk1"/>
              </a:highlight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■"/>
            </a:pPr>
            <a:r>
              <a:rPr lang="en" sz="1800">
                <a:highlight>
                  <a:schemeClr val="dk1"/>
                </a:highlight>
              </a:rPr>
              <a:t>Provides needed functionality without extra features​</a:t>
            </a:r>
            <a:endParaRPr sz="1800">
              <a:highlight>
                <a:schemeClr val="dk1"/>
              </a:highlight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" sz="1800">
                <a:highlight>
                  <a:schemeClr val="dk1"/>
                </a:highlight>
              </a:rPr>
              <a:t>Integrated debugging​</a:t>
            </a:r>
            <a:endParaRPr sz="1800">
              <a:highlight>
                <a:schemeClr val="dk1"/>
              </a:highlight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" sz="1800">
                <a:highlight>
                  <a:schemeClr val="dk1"/>
                </a:highlight>
              </a:rPr>
              <a:t>Easy to write​</a:t>
            </a:r>
            <a:endParaRPr sz="1800">
              <a:highlight>
                <a:schemeClr val="dk1"/>
              </a:highlight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" sz="1800">
                <a:highlight>
                  <a:schemeClr val="dk1"/>
                </a:highlight>
              </a:rPr>
              <a:t>Quick development time</a:t>
            </a:r>
            <a:endParaRPr sz="1800">
              <a:highlight>
                <a:schemeClr val="dk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Flask Project Structure</a:t>
            </a:r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Flask programs have a specific file structure that must be followed for the website components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Templates Folder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HTML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Static Folder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CSS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JavaScript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Images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52" name="Google Shape;252;p28" descr="A black screen with white text&#10;&#10;Description automatically generat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1038" y="2885675"/>
            <a:ext cx="2905125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8" descr="A black background with white text&#10;&#10;Description automatically generat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1050" y="2095938"/>
            <a:ext cx="2905125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Flask Views</a:t>
            </a:r>
            <a:endParaRPr sz="2600"/>
          </a:p>
        </p:txBody>
      </p:sp>
      <p:pic>
        <p:nvPicPr>
          <p:cNvPr id="259" name="Google Shape;25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550" y="1328738"/>
            <a:ext cx="5736449" cy="24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7550" y="3893800"/>
            <a:ext cx="5736449" cy="876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9"/>
          <p:cNvSpPr txBox="1"/>
          <p:nvPr/>
        </p:nvSpPr>
        <p:spPr>
          <a:xfrm>
            <a:off x="251850" y="1328750"/>
            <a:ext cx="3036600" cy="3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Control the website with views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Check for POST to retrieve information from the website.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Send information from JS back to python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Database</a:t>
            </a:r>
            <a:endParaRPr sz="2800"/>
          </a:p>
        </p:txBody>
      </p:sp>
      <p:sp>
        <p:nvSpPr>
          <p:cNvPr id="267" name="Google Shape;267;p30"/>
          <p:cNvSpPr txBox="1">
            <a:spLocks noGrp="1"/>
          </p:cNvSpPr>
          <p:nvPr>
            <p:ph type="body" idx="1"/>
          </p:nvPr>
        </p:nvSpPr>
        <p:spPr>
          <a:xfrm>
            <a:off x="1297500" y="1268150"/>
            <a:ext cx="7038900" cy="32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9144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Open Street Maps data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Relational database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SQLite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Ability to change path info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Data is connected</a:t>
            </a:r>
            <a:endParaRPr sz="1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Database Schema</a:t>
            </a:r>
            <a:endParaRPr sz="2600"/>
          </a:p>
        </p:txBody>
      </p:sp>
      <p:sp>
        <p:nvSpPr>
          <p:cNvPr id="273" name="Google Shape;273;p3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74" name="Google Shape;2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2450" y="1022850"/>
            <a:ext cx="7368999" cy="40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About Our Client:</a:t>
            </a:r>
            <a:endParaRPr sz="2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Modeshift Kalamazoo</a:t>
            </a:r>
            <a:endParaRPr sz="260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307850"/>
            <a:ext cx="3678300" cy="29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A small community that exists to make biking and walking in our neighborhood, a safe and easy transportation choice, for everyday activities. </a:t>
            </a:r>
            <a:endParaRPr sz="1600"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5800" y="1499050"/>
            <a:ext cx="3863400" cy="257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2"/>
          <p:cNvSpPr txBox="1">
            <a:spLocks noGrp="1"/>
          </p:cNvSpPr>
          <p:nvPr>
            <p:ph type="title"/>
          </p:nvPr>
        </p:nvSpPr>
        <p:spPr>
          <a:xfrm>
            <a:off x="1253800" y="393750"/>
            <a:ext cx="70389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40"/>
              <a:t>Optimizing the data</a:t>
            </a:r>
            <a:endParaRPr sz="2640"/>
          </a:p>
        </p:txBody>
      </p:sp>
      <p:sp>
        <p:nvSpPr>
          <p:cNvPr id="280" name="Google Shape;280;p32"/>
          <p:cNvSpPr txBox="1"/>
          <p:nvPr/>
        </p:nvSpPr>
        <p:spPr>
          <a:xfrm>
            <a:off x="1253800" y="1055300"/>
            <a:ext cx="7169400" cy="30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Reducing the dataset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All_links ~ 172,000 elements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Connector_links ~ 58,000 elements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67% reduction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Database indexing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Tables 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82880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Nodes, ways, connector_links, all_links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Columns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82880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Node_id, way_id, node_id_from, node_id_to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Retrieving the data</a:t>
            </a:r>
            <a:endParaRPr sz="2800"/>
          </a:p>
        </p:txBody>
      </p:sp>
      <p:sp>
        <p:nvSpPr>
          <p:cNvPr id="286" name="Google Shape;286;p33"/>
          <p:cNvSpPr txBox="1">
            <a:spLocks noGrp="1"/>
          </p:cNvSpPr>
          <p:nvPr>
            <p:ph type="body" idx="1"/>
          </p:nvPr>
        </p:nvSpPr>
        <p:spPr>
          <a:xfrm>
            <a:off x="1297500" y="1277000"/>
            <a:ext cx="7038900" cy="29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Data_retriever class</a:t>
            </a:r>
            <a:endParaRPr sz="1600"/>
          </a:p>
          <a:p>
            <a:pPr marL="9144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SQLite connector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Primary functions</a:t>
            </a:r>
            <a:endParaRPr sz="1600"/>
          </a:p>
          <a:p>
            <a:pPr marL="13716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Get_neighbors, get_way_info, get_nodes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 assembly of a graph before hand</a:t>
            </a:r>
            <a:endParaRPr sz="1600"/>
          </a:p>
        </p:txBody>
      </p:sp>
      <p:sp>
        <p:nvSpPr>
          <p:cNvPr id="287" name="Google Shape;287;p33"/>
          <p:cNvSpPr txBox="1"/>
          <p:nvPr/>
        </p:nvSpPr>
        <p:spPr>
          <a:xfrm>
            <a:off x="-1700200" y="2236625"/>
            <a:ext cx="14934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data_retriever.py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Data_retriever interfacing</a:t>
            </a:r>
            <a:endParaRPr sz="2600"/>
          </a:p>
        </p:txBody>
      </p:sp>
      <p:sp>
        <p:nvSpPr>
          <p:cNvPr id="293" name="Google Shape;293;p34"/>
          <p:cNvSpPr txBox="1">
            <a:spLocks noGrp="1"/>
          </p:cNvSpPr>
          <p:nvPr>
            <p:ph type="body" idx="1"/>
          </p:nvPr>
        </p:nvSpPr>
        <p:spPr>
          <a:xfrm>
            <a:off x="3099775" y="976350"/>
            <a:ext cx="23925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Javascript await fetch call</a:t>
            </a:r>
            <a:endParaRPr sz="1600"/>
          </a:p>
        </p:txBody>
      </p:sp>
      <p:sp>
        <p:nvSpPr>
          <p:cNvPr id="294" name="Google Shape;294;p34"/>
          <p:cNvSpPr txBox="1"/>
          <p:nvPr/>
        </p:nvSpPr>
        <p:spPr>
          <a:xfrm>
            <a:off x="-3567800" y="1704750"/>
            <a:ext cx="11802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menucss.css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5" name="Google Shape;295;p34"/>
          <p:cNvSpPr txBox="1"/>
          <p:nvPr/>
        </p:nvSpPr>
        <p:spPr>
          <a:xfrm>
            <a:off x="-2103550" y="3169200"/>
            <a:ext cx="1573800" cy="4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RoutePlanner.html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6" name="Google Shape;29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638954" y="2047050"/>
            <a:ext cx="1180200" cy="2212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8287" y="1571625"/>
            <a:ext cx="2793850" cy="47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6413" y="2047050"/>
            <a:ext cx="4597581" cy="41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9238" y="1391550"/>
            <a:ext cx="3956386" cy="1878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0" name="Google Shape;300;p34"/>
          <p:cNvCxnSpPr>
            <a:stCxn id="293" idx="3"/>
            <a:endCxn id="297" idx="0"/>
          </p:cNvCxnSpPr>
          <p:nvPr/>
        </p:nvCxnSpPr>
        <p:spPr>
          <a:xfrm>
            <a:off x="5492275" y="1183950"/>
            <a:ext cx="1353000" cy="38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1" name="Google Shape;301;p34"/>
          <p:cNvCxnSpPr>
            <a:stCxn id="293" idx="1"/>
            <a:endCxn id="299" idx="0"/>
          </p:cNvCxnSpPr>
          <p:nvPr/>
        </p:nvCxnSpPr>
        <p:spPr>
          <a:xfrm flipH="1">
            <a:off x="2067475" y="1183950"/>
            <a:ext cx="1032300" cy="20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2" name="Google Shape;302;p34"/>
          <p:cNvCxnSpPr/>
          <p:nvPr/>
        </p:nvCxnSpPr>
        <p:spPr>
          <a:xfrm flipH="1">
            <a:off x="4292136" y="1480975"/>
            <a:ext cx="7800" cy="224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03" name="Google Shape;303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9275" y="3412102"/>
            <a:ext cx="3956376" cy="168161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4" name="Google Shape;304;p34"/>
          <p:cNvCxnSpPr>
            <a:stCxn id="299" idx="2"/>
            <a:endCxn id="303" idx="0"/>
          </p:cNvCxnSpPr>
          <p:nvPr/>
        </p:nvCxnSpPr>
        <p:spPr>
          <a:xfrm>
            <a:off x="2067431" y="3270350"/>
            <a:ext cx="0" cy="14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5" name="Google Shape;305;p34"/>
          <p:cNvSpPr txBox="1"/>
          <p:nvPr/>
        </p:nvSpPr>
        <p:spPr>
          <a:xfrm>
            <a:off x="6161063" y="2904650"/>
            <a:ext cx="1368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Pathfinder Class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6" name="Google Shape;306;p34"/>
          <p:cNvCxnSpPr>
            <a:stCxn id="298" idx="2"/>
            <a:endCxn id="305" idx="0"/>
          </p:cNvCxnSpPr>
          <p:nvPr/>
        </p:nvCxnSpPr>
        <p:spPr>
          <a:xfrm>
            <a:off x="6845203" y="2462250"/>
            <a:ext cx="0" cy="44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7" name="Google Shape;307;p34"/>
          <p:cNvCxnSpPr/>
          <p:nvPr/>
        </p:nvCxnSpPr>
        <p:spPr>
          <a:xfrm>
            <a:off x="6385025" y="3285650"/>
            <a:ext cx="0" cy="55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08" name="Google Shape;308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99925" y="3860849"/>
            <a:ext cx="4844074" cy="6797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9" name="Google Shape;309;p34"/>
          <p:cNvCxnSpPr/>
          <p:nvPr/>
        </p:nvCxnSpPr>
        <p:spPr>
          <a:xfrm rot="10800000">
            <a:off x="7316050" y="3281150"/>
            <a:ext cx="9000" cy="56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0" name="Google Shape;310;p34"/>
          <p:cNvSpPr txBox="1"/>
          <p:nvPr/>
        </p:nvSpPr>
        <p:spPr>
          <a:xfrm>
            <a:off x="5054288" y="3285650"/>
            <a:ext cx="12531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Different calls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34"/>
          <p:cNvSpPr txBox="1"/>
          <p:nvPr/>
        </p:nvSpPr>
        <p:spPr>
          <a:xfrm>
            <a:off x="7529363" y="3285650"/>
            <a:ext cx="12531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Return Data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Pathfinding</a:t>
            </a:r>
            <a:endParaRPr sz="2600"/>
          </a:p>
        </p:txBody>
      </p:sp>
      <p:sp>
        <p:nvSpPr>
          <p:cNvPr id="317" name="Google Shape;317;p35"/>
          <p:cNvSpPr txBox="1">
            <a:spLocks noGrp="1"/>
          </p:cNvSpPr>
          <p:nvPr>
            <p:ph type="body" idx="1"/>
          </p:nvPr>
        </p:nvSpPr>
        <p:spPr>
          <a:xfrm>
            <a:off x="1297500" y="1040850"/>
            <a:ext cx="7038900" cy="20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Why A Star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13716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Size of the search area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13716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The amount of nodes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13716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Speed of the algorithm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35"/>
          <p:cNvSpPr txBox="1"/>
          <p:nvPr/>
        </p:nvSpPr>
        <p:spPr>
          <a:xfrm>
            <a:off x="-1718125" y="1726650"/>
            <a:ext cx="11730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pathfinder.py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9" name="Google Shape;31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7720" y="2571750"/>
            <a:ext cx="2554830" cy="2446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5" descr="A game with red rectangles and black dots&#10;&#10;Description automatically generat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8750" y="2571750"/>
            <a:ext cx="2592173" cy="2446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 Star Explained</a:t>
            </a:r>
            <a:endParaRPr sz="2600"/>
          </a:p>
        </p:txBody>
      </p:sp>
      <p:sp>
        <p:nvSpPr>
          <p:cNvPr id="326" name="Google Shape;326;p36"/>
          <p:cNvSpPr txBox="1">
            <a:spLocks noGrp="1"/>
          </p:cNvSpPr>
          <p:nvPr>
            <p:ph type="body" idx="1"/>
          </p:nvPr>
        </p:nvSpPr>
        <p:spPr>
          <a:xfrm>
            <a:off x="1297500" y="1040850"/>
            <a:ext cx="7038900" cy="3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How it works​	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Two lists to keep track of nodes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Move to the closest node 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Get that nodes neighbors 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Check if the target is one of the neighbors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repeat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highlight>
                <a:schemeClr val="dk1"/>
              </a:highlight>
            </a:endParaRPr>
          </a:p>
        </p:txBody>
      </p:sp>
      <p:sp>
        <p:nvSpPr>
          <p:cNvPr id="327" name="Google Shape;327;p36"/>
          <p:cNvSpPr txBox="1"/>
          <p:nvPr/>
        </p:nvSpPr>
        <p:spPr>
          <a:xfrm>
            <a:off x="-1718125" y="1726650"/>
            <a:ext cx="11730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pathfinder.py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Pathfinding</a:t>
            </a:r>
            <a:endParaRPr sz="2600"/>
          </a:p>
        </p:txBody>
      </p:sp>
      <p:sp>
        <p:nvSpPr>
          <p:cNvPr id="333" name="Google Shape;333;p37"/>
          <p:cNvSpPr txBox="1">
            <a:spLocks noGrp="1"/>
          </p:cNvSpPr>
          <p:nvPr>
            <p:ph type="body" idx="1"/>
          </p:nvPr>
        </p:nvSpPr>
        <p:spPr>
          <a:xfrm>
            <a:off x="1297500" y="1040850"/>
            <a:ext cx="7038900" cy="18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6223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Distance calculation with Python GeoPy library</a:t>
            </a:r>
            <a:endParaRPr sz="1800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6223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Nodes take into account a risk tolerance </a:t>
            </a:r>
            <a:endParaRPr sz="1800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6223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Builds final path from the target node once found</a:t>
            </a:r>
            <a:endParaRPr sz="1800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6223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Node class</a:t>
            </a:r>
            <a:endParaRPr sz="1800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37"/>
          <p:cNvSpPr txBox="1"/>
          <p:nvPr/>
        </p:nvSpPr>
        <p:spPr>
          <a:xfrm>
            <a:off x="-1718125" y="1726650"/>
            <a:ext cx="11730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pathfinder.py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5" name="Google Shape;335;p37" descr="A screen shot of a computer&#10;&#10;Description automatically generat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4100" y="2842950"/>
            <a:ext cx="7165694" cy="199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8"/>
          <p:cNvSpPr txBox="1">
            <a:spLocks noGrp="1"/>
          </p:cNvSpPr>
          <p:nvPr>
            <p:ph type="title"/>
          </p:nvPr>
        </p:nvSpPr>
        <p:spPr>
          <a:xfrm>
            <a:off x="2251750" y="968925"/>
            <a:ext cx="3069300" cy="815100"/>
          </a:xfrm>
          <a:prstGeom prst="rect">
            <a:avLst/>
          </a:prstGeom>
          <a:solidFill>
            <a:srgbClr val="F1EFE9"/>
          </a:solidFill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Risk Testing</a:t>
            </a:r>
            <a:endParaRPr sz="4200" b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Testing Example</a:t>
            </a:r>
            <a:endParaRPr sz="2800"/>
          </a:p>
        </p:txBody>
      </p:sp>
      <p:sp>
        <p:nvSpPr>
          <p:cNvPr id="347" name="Google Shape;347;p39"/>
          <p:cNvSpPr txBox="1">
            <a:spLocks noGrp="1"/>
          </p:cNvSpPr>
          <p:nvPr>
            <p:ph type="body" idx="1"/>
          </p:nvPr>
        </p:nvSpPr>
        <p:spPr>
          <a:xfrm>
            <a:off x="1297500" y="10492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Testing Example on a Route with different Risk Factors</a:t>
            </a:r>
            <a:endParaRPr/>
          </a:p>
        </p:txBody>
      </p:sp>
      <p:sp>
        <p:nvSpPr>
          <p:cNvPr id="348" name="Google Shape;348;p39"/>
          <p:cNvSpPr txBox="1"/>
          <p:nvPr/>
        </p:nvSpPr>
        <p:spPr>
          <a:xfrm>
            <a:off x="1297500" y="1514975"/>
            <a:ext cx="2082000" cy="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 Risk Tolerance ( 1 )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9" name="Google Shape;349;p39"/>
          <p:cNvPicPr preferRelativeResize="0"/>
          <p:nvPr/>
        </p:nvPicPr>
        <p:blipFill rotWithShape="1">
          <a:blip r:embed="rId3">
            <a:alphaModFix/>
          </a:blip>
          <a:srcRect l="109" r="109"/>
          <a:stretch/>
        </p:blipFill>
        <p:spPr>
          <a:xfrm>
            <a:off x="1297500" y="1898375"/>
            <a:ext cx="5943883" cy="2940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Testing Example</a:t>
            </a:r>
            <a:endParaRPr sz="2800"/>
          </a:p>
        </p:txBody>
      </p:sp>
      <p:sp>
        <p:nvSpPr>
          <p:cNvPr id="355" name="Google Shape;355;p40"/>
          <p:cNvSpPr txBox="1">
            <a:spLocks noGrp="1"/>
          </p:cNvSpPr>
          <p:nvPr>
            <p:ph type="body" idx="1"/>
          </p:nvPr>
        </p:nvSpPr>
        <p:spPr>
          <a:xfrm>
            <a:off x="1297500" y="10492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Testing Example on a Route with different Risk Factors</a:t>
            </a:r>
            <a:endParaRPr/>
          </a:p>
        </p:txBody>
      </p:sp>
      <p:sp>
        <p:nvSpPr>
          <p:cNvPr id="356" name="Google Shape;356;p40"/>
          <p:cNvSpPr txBox="1"/>
          <p:nvPr/>
        </p:nvSpPr>
        <p:spPr>
          <a:xfrm>
            <a:off x="1297500" y="1514975"/>
            <a:ext cx="2082000" cy="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 Risk Tolerance ( 4 )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7" name="Google Shape;357;p40"/>
          <p:cNvPicPr preferRelativeResize="0"/>
          <p:nvPr/>
        </p:nvPicPr>
        <p:blipFill rotWithShape="1">
          <a:blip r:embed="rId3">
            <a:alphaModFix/>
          </a:blip>
          <a:srcRect l="49" r="59"/>
          <a:stretch/>
        </p:blipFill>
        <p:spPr>
          <a:xfrm>
            <a:off x="1297500" y="1898375"/>
            <a:ext cx="5943883" cy="29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Testing Example - CODE</a:t>
            </a:r>
            <a:endParaRPr sz="2800"/>
          </a:p>
        </p:txBody>
      </p:sp>
      <p:sp>
        <p:nvSpPr>
          <p:cNvPr id="363" name="Google Shape;363;p41"/>
          <p:cNvSpPr txBox="1">
            <a:spLocks noGrp="1"/>
          </p:cNvSpPr>
          <p:nvPr>
            <p:ph type="body" idx="1"/>
          </p:nvPr>
        </p:nvSpPr>
        <p:spPr>
          <a:xfrm>
            <a:off x="1297500" y="10492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Testing Example on a Route with different Risk Factors </a:t>
            </a:r>
            <a:endParaRPr/>
          </a:p>
        </p:txBody>
      </p:sp>
      <p:sp>
        <p:nvSpPr>
          <p:cNvPr id="364" name="Google Shape;364;p41"/>
          <p:cNvSpPr txBox="1"/>
          <p:nvPr/>
        </p:nvSpPr>
        <p:spPr>
          <a:xfrm>
            <a:off x="5788200" y="1604500"/>
            <a:ext cx="2478300" cy="3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Set parameters for pathfinder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5" name="Google Shape;36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25" y="1494975"/>
            <a:ext cx="4324101" cy="3382301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1"/>
          <p:cNvSpPr txBox="1"/>
          <p:nvPr/>
        </p:nvSpPr>
        <p:spPr>
          <a:xfrm>
            <a:off x="5788200" y="2293575"/>
            <a:ext cx="2548200" cy="3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Call Pathfinder with Parameters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7" name="Google Shape;367;p41"/>
          <p:cNvSpPr txBox="1"/>
          <p:nvPr/>
        </p:nvSpPr>
        <p:spPr>
          <a:xfrm>
            <a:off x="5788200" y="4045675"/>
            <a:ext cx="2548200" cy="3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Check if Paths are different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8" name="Google Shape;368;p41"/>
          <p:cNvSpPr txBox="1"/>
          <p:nvPr/>
        </p:nvSpPr>
        <p:spPr>
          <a:xfrm>
            <a:off x="5788200" y="4521475"/>
            <a:ext cx="2548200" cy="3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Log Results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69" name="Google Shape;369;p41"/>
          <p:cNvCxnSpPr>
            <a:stCxn id="364" idx="1"/>
          </p:cNvCxnSpPr>
          <p:nvPr/>
        </p:nvCxnSpPr>
        <p:spPr>
          <a:xfrm rot="10800000">
            <a:off x="4272600" y="1782400"/>
            <a:ext cx="1515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0" name="Google Shape;370;p41"/>
          <p:cNvCxnSpPr/>
          <p:nvPr/>
        </p:nvCxnSpPr>
        <p:spPr>
          <a:xfrm rot="10800000">
            <a:off x="4272600" y="2471475"/>
            <a:ext cx="1515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1" name="Google Shape;371;p41"/>
          <p:cNvCxnSpPr/>
          <p:nvPr/>
        </p:nvCxnSpPr>
        <p:spPr>
          <a:xfrm rot="10800000">
            <a:off x="4272600" y="4223575"/>
            <a:ext cx="1515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2" name="Google Shape;372;p41"/>
          <p:cNvCxnSpPr/>
          <p:nvPr/>
        </p:nvCxnSpPr>
        <p:spPr>
          <a:xfrm rot="10800000">
            <a:off x="4272600" y="4699375"/>
            <a:ext cx="1515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The Problem</a:t>
            </a:r>
            <a:endParaRPr sz="2600"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1297500" y="1603975"/>
            <a:ext cx="7038900" cy="29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Imagine Kalamazoo in 2025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Make Kalamazoo a more bike friendly city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Develop an application that can plan a route for…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Biking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Walking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Testing Example - Results</a:t>
            </a:r>
            <a:endParaRPr sz="2800"/>
          </a:p>
        </p:txBody>
      </p:sp>
      <p:pic>
        <p:nvPicPr>
          <p:cNvPr id="378" name="Google Shape;378;p42"/>
          <p:cNvPicPr preferRelativeResize="0"/>
          <p:nvPr/>
        </p:nvPicPr>
        <p:blipFill rotWithShape="1">
          <a:blip r:embed="rId3">
            <a:alphaModFix/>
          </a:blip>
          <a:srcRect b="81213"/>
          <a:stretch/>
        </p:blipFill>
        <p:spPr>
          <a:xfrm>
            <a:off x="656375" y="2595925"/>
            <a:ext cx="8087574" cy="119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373" y="4201000"/>
            <a:ext cx="8087578" cy="655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0" name="Google Shape;380;p42"/>
          <p:cNvCxnSpPr/>
          <p:nvPr/>
        </p:nvCxnSpPr>
        <p:spPr>
          <a:xfrm>
            <a:off x="1780225" y="3651900"/>
            <a:ext cx="1281300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1" name="Google Shape;381;p42"/>
          <p:cNvCxnSpPr/>
          <p:nvPr/>
        </p:nvCxnSpPr>
        <p:spPr>
          <a:xfrm>
            <a:off x="7673850" y="4856500"/>
            <a:ext cx="1070100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2" name="Google Shape;382;p42"/>
          <p:cNvSpPr txBox="1"/>
          <p:nvPr/>
        </p:nvSpPr>
        <p:spPr>
          <a:xfrm>
            <a:off x="1264675" y="1303225"/>
            <a:ext cx="2807100" cy="10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Passed ?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Risk Tolerance change (why)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 Path possible ?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Testing Example - Results</a:t>
            </a:r>
            <a:endParaRPr sz="2800"/>
          </a:p>
        </p:txBody>
      </p:sp>
      <p:sp>
        <p:nvSpPr>
          <p:cNvPr id="388" name="Google Shape;388;p43"/>
          <p:cNvSpPr txBox="1">
            <a:spLocks noGrp="1"/>
          </p:cNvSpPr>
          <p:nvPr>
            <p:ph type="body" idx="1"/>
          </p:nvPr>
        </p:nvSpPr>
        <p:spPr>
          <a:xfrm>
            <a:off x="1297500" y="1049250"/>
            <a:ext cx="7038900" cy="3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Risk Tolerance (Green) vs High Risk Tolerance (Red)</a:t>
            </a:r>
            <a:endParaRPr/>
          </a:p>
        </p:txBody>
      </p:sp>
      <p:pic>
        <p:nvPicPr>
          <p:cNvPr id="389" name="Google Shape;389;p43"/>
          <p:cNvPicPr preferRelativeResize="0"/>
          <p:nvPr/>
        </p:nvPicPr>
        <p:blipFill rotWithShape="1">
          <a:blip r:embed="rId3">
            <a:alphaModFix/>
          </a:blip>
          <a:srcRect l="1437" r="1437"/>
          <a:stretch/>
        </p:blipFill>
        <p:spPr>
          <a:xfrm>
            <a:off x="1374275" y="1432650"/>
            <a:ext cx="6885338" cy="340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Testing Example - Differences</a:t>
            </a:r>
            <a:endParaRPr sz="2600"/>
          </a:p>
        </p:txBody>
      </p:sp>
      <p:sp>
        <p:nvSpPr>
          <p:cNvPr id="395" name="Google Shape;395;p44"/>
          <p:cNvSpPr txBox="1">
            <a:spLocks noGrp="1"/>
          </p:cNvSpPr>
          <p:nvPr>
            <p:ph type="body" idx="1"/>
          </p:nvPr>
        </p:nvSpPr>
        <p:spPr>
          <a:xfrm>
            <a:off x="1297500" y="1049250"/>
            <a:ext cx="7038900" cy="3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Risk Tolerance (Green) vs High Risk Tolerance (Red)</a:t>
            </a:r>
            <a:endParaRPr/>
          </a:p>
        </p:txBody>
      </p:sp>
      <p:pic>
        <p:nvPicPr>
          <p:cNvPr id="396" name="Google Shape;396;p44"/>
          <p:cNvPicPr preferRelativeResize="0"/>
          <p:nvPr/>
        </p:nvPicPr>
        <p:blipFill rotWithShape="1">
          <a:blip r:embed="rId3">
            <a:alphaModFix/>
          </a:blip>
          <a:srcRect l="1305" r="1305"/>
          <a:stretch/>
        </p:blipFill>
        <p:spPr>
          <a:xfrm>
            <a:off x="1376102" y="1434450"/>
            <a:ext cx="6881702" cy="340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Testing Example - Differences</a:t>
            </a:r>
            <a:endParaRPr sz="2600"/>
          </a:p>
        </p:txBody>
      </p:sp>
      <p:sp>
        <p:nvSpPr>
          <p:cNvPr id="402" name="Google Shape;402;p45"/>
          <p:cNvSpPr txBox="1">
            <a:spLocks noGrp="1"/>
          </p:cNvSpPr>
          <p:nvPr>
            <p:ph type="body" idx="1"/>
          </p:nvPr>
        </p:nvSpPr>
        <p:spPr>
          <a:xfrm>
            <a:off x="1297500" y="1049250"/>
            <a:ext cx="7038900" cy="3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Risk Tolerance (Green) vs High Risk Tolerance (Red)</a:t>
            </a:r>
            <a:endParaRPr/>
          </a:p>
        </p:txBody>
      </p:sp>
      <p:pic>
        <p:nvPicPr>
          <p:cNvPr id="403" name="Google Shape;403;p45"/>
          <p:cNvPicPr preferRelativeResize="0"/>
          <p:nvPr/>
        </p:nvPicPr>
        <p:blipFill rotWithShape="1">
          <a:blip r:embed="rId3">
            <a:alphaModFix/>
          </a:blip>
          <a:srcRect l="1408" r="1418"/>
          <a:stretch/>
        </p:blipFill>
        <p:spPr>
          <a:xfrm>
            <a:off x="1376102" y="1434450"/>
            <a:ext cx="6881702" cy="340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408;p46"/>
          <p:cNvPicPr preferRelativeResize="0"/>
          <p:nvPr/>
        </p:nvPicPr>
        <p:blipFill rotWithShape="1">
          <a:blip r:embed="rId3">
            <a:alphaModFix/>
          </a:blip>
          <a:srcRect t="1068"/>
          <a:stretch/>
        </p:blipFill>
        <p:spPr>
          <a:xfrm>
            <a:off x="0" y="0"/>
            <a:ext cx="1060223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6"/>
          <p:cNvSpPr txBox="1">
            <a:spLocks noGrp="1"/>
          </p:cNvSpPr>
          <p:nvPr>
            <p:ph type="title"/>
          </p:nvPr>
        </p:nvSpPr>
        <p:spPr>
          <a:xfrm>
            <a:off x="1727625" y="220375"/>
            <a:ext cx="6380100" cy="1464000"/>
          </a:xfrm>
          <a:prstGeom prst="rect">
            <a:avLst/>
          </a:prstGeom>
          <a:solidFill>
            <a:srgbClr val="F1EFE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4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Here’s a Live Example of the Application</a:t>
            </a:r>
            <a:endParaRPr sz="424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7"/>
          <p:cNvSpPr txBox="1">
            <a:spLocks noGrp="1"/>
          </p:cNvSpPr>
          <p:nvPr>
            <p:ph type="title"/>
          </p:nvPr>
        </p:nvSpPr>
        <p:spPr>
          <a:xfrm>
            <a:off x="2509444" y="347475"/>
            <a:ext cx="4122381" cy="10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/>
              <a:t>Thank You</a:t>
            </a:r>
            <a:endParaRPr sz="5400" b="1" dirty="0"/>
          </a:p>
        </p:txBody>
      </p:sp>
      <p:pic>
        <p:nvPicPr>
          <p:cNvPr id="415" name="Google Shape;41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525" y="1385150"/>
            <a:ext cx="2564223" cy="2573012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47"/>
          <p:cNvSpPr txBox="1"/>
          <p:nvPr/>
        </p:nvSpPr>
        <p:spPr>
          <a:xfrm>
            <a:off x="5544500" y="3554950"/>
            <a:ext cx="2781300" cy="11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7" name="Google Shape;417;p47"/>
          <p:cNvSpPr txBox="1"/>
          <p:nvPr/>
        </p:nvSpPr>
        <p:spPr>
          <a:xfrm>
            <a:off x="667138" y="4110250"/>
            <a:ext cx="22170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Website: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Try it out yourself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18" name="Google Shape;41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8650" y="1385150"/>
            <a:ext cx="2564225" cy="2587397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47"/>
          <p:cNvSpPr txBox="1"/>
          <p:nvPr/>
        </p:nvSpPr>
        <p:spPr>
          <a:xfrm>
            <a:off x="6142250" y="4110250"/>
            <a:ext cx="23094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Github: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Where all the magic happens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 txBox="1">
            <a:spLocks noGrp="1"/>
          </p:cNvSpPr>
          <p:nvPr>
            <p:ph type="title"/>
          </p:nvPr>
        </p:nvSpPr>
        <p:spPr>
          <a:xfrm>
            <a:off x="1511425" y="452025"/>
            <a:ext cx="4310700" cy="1355400"/>
          </a:xfrm>
          <a:prstGeom prst="rect">
            <a:avLst/>
          </a:prstGeom>
          <a:solidFill>
            <a:srgbClr val="F1EFE9"/>
          </a:solidFill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About the</a:t>
            </a:r>
            <a:endParaRPr sz="4200" b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Route Planner UI</a:t>
            </a:r>
            <a:endParaRPr sz="4200" b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Routing of Kalamazoo</a:t>
            </a:r>
            <a:endParaRPr sz="2600"/>
          </a:p>
        </p:txBody>
      </p:sp>
      <p:sp>
        <p:nvSpPr>
          <p:cNvPr id="160" name="Google Shape;160;p17"/>
          <p:cNvSpPr txBox="1">
            <a:spLocks noGrp="1"/>
          </p:cNvSpPr>
          <p:nvPr>
            <p:ph type="body" idx="1"/>
          </p:nvPr>
        </p:nvSpPr>
        <p:spPr>
          <a:xfrm>
            <a:off x="1297500" y="1603975"/>
            <a:ext cx="3496200" cy="24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route planner is a router for the people of Kalamazoo to get their location in area by:</a:t>
            </a:r>
            <a:endParaRPr sz="1600"/>
          </a:p>
          <a:p>
            <a:pPr marL="9144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Walking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Bicycle</a:t>
            </a:r>
            <a:endParaRPr sz="1600"/>
          </a:p>
        </p:txBody>
      </p:sp>
      <p:pic>
        <p:nvPicPr>
          <p:cNvPr id="161" name="Google Shape;16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93700" y="1731450"/>
            <a:ext cx="3802125" cy="222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Risk Tolerance</a:t>
            </a:r>
            <a:endParaRPr sz="2600"/>
          </a:p>
        </p:txBody>
      </p:sp>
      <p:sp>
        <p:nvSpPr>
          <p:cNvPr id="167" name="Google Shape;167;p18"/>
          <p:cNvSpPr txBox="1">
            <a:spLocks noGrp="1"/>
          </p:cNvSpPr>
          <p:nvPr>
            <p:ph type="body" idx="1"/>
          </p:nvPr>
        </p:nvSpPr>
        <p:spPr>
          <a:xfrm>
            <a:off x="4116575" y="1567550"/>
            <a:ext cx="42198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Risk tolerance is the user’s preferred amount of risk they are willing to tolerate.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Paths ranked from 1 to 4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4 is a high risk path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1 is a low risk path</a:t>
            </a:r>
            <a:endParaRPr sz="1600"/>
          </a:p>
        </p:txBody>
      </p:sp>
      <p:pic>
        <p:nvPicPr>
          <p:cNvPr id="168" name="Google Shape;168;p18"/>
          <p:cNvPicPr preferRelativeResize="0"/>
          <p:nvPr/>
        </p:nvPicPr>
        <p:blipFill rotWithShape="1">
          <a:blip r:embed="rId3">
            <a:alphaModFix/>
          </a:blip>
          <a:srcRect t="3540" b="3540"/>
          <a:stretch/>
        </p:blipFill>
        <p:spPr>
          <a:xfrm>
            <a:off x="1216100" y="1310915"/>
            <a:ext cx="2499475" cy="252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Amenities</a:t>
            </a:r>
            <a:r>
              <a:rPr lang="en"/>
              <a:t> </a:t>
            </a:r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body" idx="1"/>
          </p:nvPr>
        </p:nvSpPr>
        <p:spPr>
          <a:xfrm>
            <a:off x="4174550" y="1027350"/>
            <a:ext cx="4161900" cy="28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 user can select locations from the amenities’ tab. These areas include:</a:t>
            </a:r>
            <a:endParaRPr sz="1600"/>
          </a:p>
          <a:p>
            <a:pPr marL="914400" lvl="0" indent="-3302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Bike Parking</a:t>
            </a:r>
            <a:endParaRPr sz="1600"/>
          </a:p>
          <a:p>
            <a:pPr marL="914400" lvl="0" indent="-3302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Bike Shops</a:t>
            </a:r>
            <a:endParaRPr sz="1600"/>
          </a:p>
          <a:p>
            <a:pPr marL="914400" lvl="0" indent="-3302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Cafes</a:t>
            </a:r>
            <a:endParaRPr sz="1600"/>
          </a:p>
          <a:p>
            <a:pPr marL="914400" lvl="0" indent="-3302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Pharmacies</a:t>
            </a:r>
            <a:endParaRPr sz="1600"/>
          </a:p>
          <a:p>
            <a:pPr marL="914400" lvl="0" indent="-3302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Grocery Stores</a:t>
            </a:r>
            <a:endParaRPr sz="1600"/>
          </a:p>
          <a:p>
            <a:pPr marL="914400" lvl="0" indent="-3302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etc</a:t>
            </a:r>
            <a:endParaRPr sz="1600"/>
          </a:p>
        </p:txBody>
      </p:sp>
      <p:pic>
        <p:nvPicPr>
          <p:cNvPr id="175" name="Google Shape;175;p19"/>
          <p:cNvPicPr preferRelativeResize="0"/>
          <p:nvPr/>
        </p:nvPicPr>
        <p:blipFill rotWithShape="1">
          <a:blip r:embed="rId3">
            <a:alphaModFix/>
          </a:blip>
          <a:srcRect t="1039"/>
          <a:stretch/>
        </p:blipFill>
        <p:spPr>
          <a:xfrm>
            <a:off x="1740625" y="1064175"/>
            <a:ext cx="2020175" cy="349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Export GPX File</a:t>
            </a:r>
            <a:endParaRPr sz="2600"/>
          </a:p>
        </p:txBody>
      </p:sp>
      <p:sp>
        <p:nvSpPr>
          <p:cNvPr id="181" name="Google Shape;181;p20"/>
          <p:cNvSpPr txBox="1">
            <a:spLocks noGrp="1"/>
          </p:cNvSpPr>
          <p:nvPr>
            <p:ph type="body" idx="1"/>
          </p:nvPr>
        </p:nvSpPr>
        <p:spPr>
          <a:xfrm>
            <a:off x="1158375" y="1567550"/>
            <a:ext cx="74094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After setting your route. Press this button to create a GPX.</a:t>
            </a:r>
            <a:endParaRPr sz="1600"/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8975" y="3092213"/>
            <a:ext cx="2039925" cy="36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0250" y="3149275"/>
            <a:ext cx="1885950" cy="247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p20"/>
          <p:cNvCxnSpPr>
            <a:stCxn id="182" idx="3"/>
            <a:endCxn id="183" idx="1"/>
          </p:cNvCxnSpPr>
          <p:nvPr/>
        </p:nvCxnSpPr>
        <p:spPr>
          <a:xfrm>
            <a:off x="3658900" y="3273100"/>
            <a:ext cx="18315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Using a GPX File</a:t>
            </a:r>
            <a:endParaRPr sz="2600"/>
          </a:p>
        </p:txBody>
      </p:sp>
      <p:sp>
        <p:nvSpPr>
          <p:cNvPr id="190" name="Google Shape;190;p21"/>
          <p:cNvSpPr txBox="1">
            <a:spLocks noGrp="1"/>
          </p:cNvSpPr>
          <p:nvPr>
            <p:ph type="body" idx="1"/>
          </p:nvPr>
        </p:nvSpPr>
        <p:spPr>
          <a:xfrm>
            <a:off x="1297500" y="1083150"/>
            <a:ext cx="7038900" cy="6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Just upload the gpx file to the desired gps application and use it to travel to your destination.</a:t>
            </a:r>
            <a:endParaRPr sz="1600"/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175" y="3002700"/>
            <a:ext cx="1885950" cy="2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6525" y="2623950"/>
            <a:ext cx="1036675" cy="103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1625" y="1577250"/>
            <a:ext cx="1036675" cy="103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91625" y="3660625"/>
            <a:ext cx="1054900" cy="1054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5" name="Google Shape;195;p21"/>
          <p:cNvCxnSpPr>
            <a:endCxn id="193" idx="1"/>
          </p:cNvCxnSpPr>
          <p:nvPr/>
        </p:nvCxnSpPr>
        <p:spPr>
          <a:xfrm rot="10800000" flipH="1">
            <a:off x="2936125" y="2095588"/>
            <a:ext cx="1855500" cy="9933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6" name="Google Shape;196;p21"/>
          <p:cNvCxnSpPr>
            <a:endCxn id="192" idx="1"/>
          </p:cNvCxnSpPr>
          <p:nvPr/>
        </p:nvCxnSpPr>
        <p:spPr>
          <a:xfrm>
            <a:off x="2935925" y="3110787"/>
            <a:ext cx="2910600" cy="315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" name="Google Shape;197;p21"/>
          <p:cNvCxnSpPr>
            <a:stCxn id="191" idx="3"/>
            <a:endCxn id="194" idx="1"/>
          </p:cNvCxnSpPr>
          <p:nvPr/>
        </p:nvCxnSpPr>
        <p:spPr>
          <a:xfrm>
            <a:off x="2936125" y="3126525"/>
            <a:ext cx="1855500" cy="10617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801</Words>
  <Application>Microsoft Office PowerPoint</Application>
  <PresentationFormat>On-screen Show (16:9)</PresentationFormat>
  <Paragraphs>161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Montserrat</vt:lpstr>
      <vt:lpstr>Lato</vt:lpstr>
      <vt:lpstr>Focus</vt:lpstr>
      <vt:lpstr>Kalamazoo Route Planner</vt:lpstr>
      <vt:lpstr>About Our Client: Modeshift Kalamazoo</vt:lpstr>
      <vt:lpstr>The Problem</vt:lpstr>
      <vt:lpstr>About the Route Planner UI</vt:lpstr>
      <vt:lpstr>Routing of Kalamazoo</vt:lpstr>
      <vt:lpstr>Risk Tolerance</vt:lpstr>
      <vt:lpstr>Amenities </vt:lpstr>
      <vt:lpstr>Export GPX File</vt:lpstr>
      <vt:lpstr>Using a GPX File</vt:lpstr>
      <vt:lpstr>Clear Button</vt:lpstr>
      <vt:lpstr>About and Help Pages</vt:lpstr>
      <vt:lpstr>Displaying the map to the user</vt:lpstr>
      <vt:lpstr>Backend</vt:lpstr>
      <vt:lpstr>Flask</vt:lpstr>
      <vt:lpstr>Flask</vt:lpstr>
      <vt:lpstr>Flask Project Structure</vt:lpstr>
      <vt:lpstr>Flask Views</vt:lpstr>
      <vt:lpstr>Database</vt:lpstr>
      <vt:lpstr>Database Schema</vt:lpstr>
      <vt:lpstr>Optimizing the data</vt:lpstr>
      <vt:lpstr>Retrieving the data</vt:lpstr>
      <vt:lpstr>Data_retriever interfacing</vt:lpstr>
      <vt:lpstr>Pathfinding</vt:lpstr>
      <vt:lpstr>A Star Explained</vt:lpstr>
      <vt:lpstr>Pathfinding</vt:lpstr>
      <vt:lpstr>Risk Testing</vt:lpstr>
      <vt:lpstr>Testing Example</vt:lpstr>
      <vt:lpstr>Testing Example</vt:lpstr>
      <vt:lpstr>Testing Example - CODE</vt:lpstr>
      <vt:lpstr>Testing Example - Results</vt:lpstr>
      <vt:lpstr>Testing Example - Results</vt:lpstr>
      <vt:lpstr>Testing Example - Differences</vt:lpstr>
      <vt:lpstr>Testing Example - Differences</vt:lpstr>
      <vt:lpstr>Here’s a Live Example of the Application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Kalamazoo Route Planner</dc:title>
  <cp:lastModifiedBy>AUSTIN J MILLER</cp:lastModifiedBy>
  <cp:revision>1</cp:revision>
  <dcterms:modified xsi:type="dcterms:W3CDTF">2023-12-08T13:48:14Z</dcterms:modified>
</cp:coreProperties>
</file>